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8" r:id="rId14"/>
  </p:sldIdLst>
  <p:sldSz cx="18288000" cy="10287000"/>
  <p:notesSz cx="6858000" cy="9144000"/>
  <p:embeddedFontLst>
    <p:embeddedFont>
      <p:font typeface="Merriweather" panose="00000500000000000000"/>
      <p:regular r:id="rId18"/>
    </p:embeddedFont>
    <p:embeddedFont>
      <p:font typeface="Merriweather Bold" panose="00000800000000000000"/>
      <p:bold r:id="rId19"/>
    </p:embeddedFont>
    <p:embeddedFont>
      <p:font typeface="TT Phobos Bold" panose="02000803060000020004"/>
      <p:bold r:id="rId20"/>
    </p:embeddedFont>
    <p:embeddedFont>
      <p:font typeface="Calibri" panose="020F050202020403020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319139" flipH="1">
            <a:off x="1717312" y="-2532663"/>
            <a:ext cx="14853376" cy="15352326"/>
          </a:xfrm>
          <a:custGeom>
            <a:avLst/>
            <a:gdLst/>
            <a:ahLst/>
            <a:cxnLst/>
            <a:rect l="l" t="t" r="r" b="b"/>
            <a:pathLst>
              <a:path w="14853376" h="15352326">
                <a:moveTo>
                  <a:pt x="14853376" y="0"/>
                </a:moveTo>
                <a:lnTo>
                  <a:pt x="0" y="0"/>
                </a:lnTo>
                <a:lnTo>
                  <a:pt x="0" y="15352326"/>
                </a:lnTo>
                <a:lnTo>
                  <a:pt x="14853376" y="15352326"/>
                </a:lnTo>
                <a:lnTo>
                  <a:pt x="14853376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 rot="1008">
            <a:off x="1028700" y="7129449"/>
            <a:ext cx="1623060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019174" y="1706223"/>
            <a:ext cx="14540532" cy="426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0"/>
              </a:lnSpc>
            </a:pPr>
            <a:r>
              <a:rPr lang="en-US" sz="14000">
                <a:solidFill>
                  <a:srgbClr val="000000"/>
                </a:solidFill>
                <a:latin typeface="Merriweather" panose="00000500000000000000"/>
              </a:rPr>
              <a:t>Розрахунок матриці долі</a:t>
            </a:r>
            <a:endParaRPr lang="en-US" sz="14000">
              <a:solidFill>
                <a:srgbClr val="000000"/>
              </a:solidFill>
              <a:latin typeface="Merriweather" panose="00000500000000000000"/>
            </a:endParaRPr>
          </a:p>
        </p:txBody>
      </p:sp>
      <p:grpSp>
        <p:nvGrpSpPr>
          <p:cNvPr id="5" name="Group 5"/>
          <p:cNvGrpSpPr/>
          <p:nvPr/>
        </p:nvGrpSpPr>
        <p:grpSpPr>
          <a:xfrm rot="0">
            <a:off x="1028700" y="8164830"/>
            <a:ext cx="5306212" cy="1080770"/>
            <a:chOff x="0" y="0"/>
            <a:chExt cx="7074949" cy="1441027"/>
          </a:xfrm>
        </p:grpSpPr>
        <p:sp>
          <p:nvSpPr>
            <p:cNvPr id="6" name="TextBox 6"/>
            <p:cNvSpPr txBox="1"/>
            <p:nvPr/>
          </p:nvSpPr>
          <p:spPr>
            <a:xfrm>
              <a:off x="0" y="774277"/>
              <a:ext cx="7074949" cy="666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Merriweather Bold" panose="00000800000000000000"/>
                </a:rPr>
                <a:t>Куктенко Олександра</a:t>
              </a:r>
              <a:endParaRPr lang="en-US" sz="3000">
                <a:solidFill>
                  <a:srgbClr val="000000"/>
                </a:solidFill>
                <a:latin typeface="Merriweather Bold" panose="00000800000000000000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7074949" cy="666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Merriweather Bold" panose="00000800000000000000"/>
                </a:rPr>
                <a:t>Бутник Дмитро</a:t>
              </a:r>
              <a:endParaRPr lang="en-US" sz="3000">
                <a:solidFill>
                  <a:srgbClr val="000000"/>
                </a:solidFill>
                <a:latin typeface="Merriweather Bold" panose="00000800000000000000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748893" y="1695547"/>
            <a:ext cx="12790215" cy="7562753"/>
          </a:xfrm>
          <a:custGeom>
            <a:avLst/>
            <a:gdLst/>
            <a:ahLst/>
            <a:cxnLst/>
            <a:rect l="l" t="t" r="r" b="b"/>
            <a:pathLst>
              <a:path w="12790215" h="7562753">
                <a:moveTo>
                  <a:pt x="0" y="0"/>
                </a:moveTo>
                <a:lnTo>
                  <a:pt x="12790214" y="0"/>
                </a:lnTo>
                <a:lnTo>
                  <a:pt x="12790214" y="7562753"/>
                </a:lnTo>
                <a:lnTo>
                  <a:pt x="0" y="7562753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422015" y="495300"/>
            <a:ext cx="11443970" cy="53022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Merriweather Bold" panose="00000800000000000000"/>
              </a:rPr>
              <a:t>П</a:t>
            </a:r>
            <a:r>
              <a:rPr lang="en-US" sz="3600">
                <a:solidFill>
                  <a:srgbClr val="000000"/>
                </a:solidFill>
                <a:latin typeface="Merriweather Bold" panose="00000800000000000000"/>
              </a:rPr>
              <a:t>омилка при вводі невалідних даних</a:t>
            </a:r>
            <a:endParaRPr lang="en-US" sz="3600">
              <a:solidFill>
                <a:srgbClr val="000000"/>
              </a:solidFill>
              <a:latin typeface="Merriweather Bold" panose="0000080000000000000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271228" y="1926687"/>
            <a:ext cx="11745543" cy="7331613"/>
          </a:xfrm>
          <a:custGeom>
            <a:avLst/>
            <a:gdLst/>
            <a:ahLst/>
            <a:cxnLst/>
            <a:rect l="l" t="t" r="r" b="b"/>
            <a:pathLst>
              <a:path w="11745543" h="7331613">
                <a:moveTo>
                  <a:pt x="0" y="0"/>
                </a:moveTo>
                <a:lnTo>
                  <a:pt x="11745544" y="0"/>
                </a:lnTo>
                <a:lnTo>
                  <a:pt x="11745544" y="7331613"/>
                </a:lnTo>
                <a:lnTo>
                  <a:pt x="0" y="7331613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799755" y="561340"/>
            <a:ext cx="12688491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Merriweather Bold" panose="00000800000000000000"/>
              </a:rPr>
              <a:t>Вікно інформації: Вибір “Індивідуальна матриця”</a:t>
            </a:r>
            <a:endParaRPr lang="en-US" sz="3600">
              <a:solidFill>
                <a:srgbClr val="000000"/>
              </a:solidFill>
              <a:latin typeface="Merriweather Bold" panose="0000080000000000000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459158" y="3015436"/>
            <a:ext cx="9369683" cy="6795594"/>
          </a:xfrm>
          <a:custGeom>
            <a:avLst/>
            <a:gdLst/>
            <a:ahLst/>
            <a:cxnLst/>
            <a:rect l="l" t="t" r="r" b="b"/>
            <a:pathLst>
              <a:path w="9369683" h="6795594">
                <a:moveTo>
                  <a:pt x="0" y="0"/>
                </a:moveTo>
                <a:lnTo>
                  <a:pt x="9369684" y="0"/>
                </a:lnTo>
                <a:lnTo>
                  <a:pt x="9369684" y="6795594"/>
                </a:lnTo>
                <a:lnTo>
                  <a:pt x="0" y="6795594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766388" y="1882242"/>
            <a:ext cx="6755224" cy="894732"/>
          </a:xfrm>
          <a:custGeom>
            <a:avLst/>
            <a:gdLst/>
            <a:ahLst/>
            <a:cxnLst/>
            <a:rect l="l" t="t" r="r" b="b"/>
            <a:pathLst>
              <a:path w="6755224" h="894732">
                <a:moveTo>
                  <a:pt x="0" y="0"/>
                </a:moveTo>
                <a:lnTo>
                  <a:pt x="6755224" y="0"/>
                </a:lnTo>
                <a:lnTo>
                  <a:pt x="6755224" y="894732"/>
                </a:lnTo>
                <a:lnTo>
                  <a:pt x="0" y="8947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181600" y="678815"/>
            <a:ext cx="7820660" cy="60642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Merriweather Bold" panose="00000800000000000000"/>
              </a:rPr>
              <a:t>Збережена матриця у PDF</a:t>
            </a:r>
            <a:endParaRPr lang="en-US" sz="3600">
              <a:solidFill>
                <a:srgbClr val="000000"/>
              </a:solidFill>
              <a:latin typeface="Merriweather Bold" panose="0000080000000000000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70559" y="-3540568"/>
            <a:ext cx="8291788" cy="8229600"/>
          </a:xfrm>
          <a:custGeom>
            <a:avLst/>
            <a:gdLst/>
            <a:ahLst/>
            <a:cxnLst/>
            <a:rect l="l" t="t" r="r" b="b"/>
            <a:pathLst>
              <a:path w="8291788" h="8229600">
                <a:moveTo>
                  <a:pt x="0" y="0"/>
                </a:moveTo>
                <a:lnTo>
                  <a:pt x="8291789" y="0"/>
                </a:lnTo>
                <a:lnTo>
                  <a:pt x="829178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423416" y="4412557"/>
            <a:ext cx="18536907" cy="7108531"/>
            <a:chOff x="0" y="0"/>
            <a:chExt cx="24715876" cy="9478041"/>
          </a:xfrm>
        </p:grpSpPr>
        <p:sp>
          <p:nvSpPr>
            <p:cNvPr id="4" name="TextBox 4"/>
            <p:cNvSpPr txBox="1"/>
            <p:nvPr/>
          </p:nvSpPr>
          <p:spPr>
            <a:xfrm>
              <a:off x="0" y="-47625"/>
              <a:ext cx="24715876" cy="5911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82930" lvl="1" indent="-291465">
                <a:lnSpc>
                  <a:spcPts val="3780"/>
                </a:lnSpc>
                <a:buFont typeface="Arial" panose="020B0604020202020204"/>
                <a:buChar char="•"/>
              </a:pPr>
              <a:r>
                <a:rPr lang="en-US" sz="2700">
                  <a:solidFill>
                    <a:srgbClr val="000000"/>
                  </a:solidFill>
                  <a:latin typeface="Merriweather" panose="00000500000000000000"/>
                </a:rPr>
                <a:t>Інтерфейс має три вікна</a:t>
              </a:r>
              <a:endParaRPr lang="en-US" sz="2700">
                <a:solidFill>
                  <a:srgbClr val="000000"/>
                </a:solidFill>
                <a:latin typeface="Merriweather" panose="00000500000000000000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805891"/>
              <a:ext cx="24715876" cy="17883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61340" lvl="1" indent="-280670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600">
                  <a:solidFill>
                    <a:srgbClr val="000000"/>
                  </a:solidFill>
                  <a:latin typeface="Merriweather" panose="00000500000000000000"/>
                </a:rPr>
                <a:t>Головне вікно:</a:t>
              </a:r>
              <a:endParaRPr lang="en-US" sz="2600">
                <a:solidFill>
                  <a:srgbClr val="000000"/>
                </a:solidFill>
                <a:latin typeface="Merriweather" panose="00000500000000000000"/>
              </a:endParaRPr>
            </a:p>
            <a:p>
              <a:pPr marL="561340" lvl="1" indent="-280670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600">
                  <a:solidFill>
                    <a:srgbClr val="000000"/>
                  </a:solidFill>
                  <a:latin typeface="Merriweather" panose="00000500000000000000"/>
                </a:rPr>
                <a:t> введення ім’я та дати народження користувача</a:t>
              </a:r>
              <a:endParaRPr lang="en-US" sz="2600">
                <a:solidFill>
                  <a:srgbClr val="000000"/>
                </a:solidFill>
                <a:latin typeface="Merriweather" panose="00000500000000000000"/>
              </a:endParaRPr>
            </a:p>
            <a:p>
              <a:pPr marL="561340" lvl="1" indent="-280670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600">
                  <a:solidFill>
                    <a:srgbClr val="000000"/>
                  </a:solidFill>
                  <a:latin typeface="Merriweather" panose="00000500000000000000"/>
                </a:rPr>
                <a:t>перелік та загальний опис усіх Арканів</a:t>
              </a:r>
              <a:endParaRPr lang="en-US" sz="2600">
                <a:solidFill>
                  <a:srgbClr val="000000"/>
                </a:solidFill>
                <a:latin typeface="Merriweather" panose="00000500000000000000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856593"/>
              <a:ext cx="24715876" cy="11787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61340" lvl="1" indent="-280670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600">
                  <a:solidFill>
                    <a:srgbClr val="000000"/>
                  </a:solidFill>
                  <a:latin typeface="Merriweather" panose="00000500000000000000"/>
                </a:rPr>
                <a:t>Вікно з детальною інформацією</a:t>
              </a:r>
              <a:endParaRPr lang="en-US" sz="2600">
                <a:solidFill>
                  <a:srgbClr val="000000"/>
                </a:solidFill>
                <a:latin typeface="Merriweather" panose="00000500000000000000"/>
              </a:endParaRPr>
            </a:p>
            <a:p>
              <a:pPr marL="561340" lvl="1" indent="-280670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600">
                  <a:solidFill>
                    <a:srgbClr val="000000"/>
                  </a:solidFill>
                  <a:latin typeface="Merriweather" panose="00000500000000000000"/>
                </a:rPr>
                <a:t> вивід детальної інформації з рисунком аркану </a:t>
              </a:r>
              <a:endParaRPr lang="en-US" sz="2600">
                <a:solidFill>
                  <a:srgbClr val="000000"/>
                </a:solidFill>
                <a:latin typeface="Merriweather" panose="00000500000000000000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4297695"/>
              <a:ext cx="24715876" cy="24216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82930" lvl="1" indent="-291465">
                <a:lnSpc>
                  <a:spcPts val="3780"/>
                </a:lnSpc>
                <a:buFont typeface="Arial" panose="020B0604020202020204"/>
                <a:buChar char="•"/>
              </a:pPr>
              <a:r>
                <a:rPr lang="en-US" sz="2700">
                  <a:solidFill>
                    <a:srgbClr val="000000"/>
                  </a:solidFill>
                  <a:latin typeface="Merriweather" panose="00000500000000000000"/>
                </a:rPr>
                <a:t>Вікно Інформації</a:t>
              </a:r>
              <a:endParaRPr lang="en-US" sz="2700">
                <a:solidFill>
                  <a:srgbClr val="000000"/>
                </a:solidFill>
                <a:latin typeface="Merriweather" panose="00000500000000000000"/>
              </a:endParaRPr>
            </a:p>
            <a:p>
              <a:pPr marL="561340" lvl="1" indent="-280670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600">
                  <a:solidFill>
                    <a:srgbClr val="000000"/>
                  </a:solidFill>
                  <a:latin typeface="Merriweather" panose="00000500000000000000"/>
                </a:rPr>
                <a:t>вивід матриці Долі через розрахунок дати народження</a:t>
              </a:r>
              <a:endParaRPr lang="en-US" sz="2600">
                <a:solidFill>
                  <a:srgbClr val="000000"/>
                </a:solidFill>
                <a:latin typeface="Merriweather" panose="00000500000000000000"/>
              </a:endParaRPr>
            </a:p>
            <a:p>
              <a:pPr marL="561340" lvl="1" indent="-280670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600">
                  <a:solidFill>
                    <a:srgbClr val="000000"/>
                  </a:solidFill>
                  <a:latin typeface="Merriweather" panose="00000500000000000000"/>
                </a:rPr>
                <a:t>збереження матриці та інформації у PDF-форматі</a:t>
              </a:r>
              <a:endParaRPr lang="en-US" sz="2600">
                <a:solidFill>
                  <a:srgbClr val="000000"/>
                </a:solidFill>
                <a:latin typeface="Merriweather" panose="00000500000000000000"/>
              </a:endParaRPr>
            </a:p>
            <a:p>
              <a:pPr>
                <a:lnSpc>
                  <a:spcPts val="3640"/>
                </a:lnSpc>
              </a:p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8801766"/>
              <a:ext cx="24715876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>
                <a:lnSpc>
                  <a:spcPts val="4200"/>
                </a:lnSpc>
                <a:buFont typeface="Arial" panose="020B0604020202020204"/>
                <a:buChar char="•"/>
              </a:pPr>
            </a:p>
          </p:txBody>
        </p:sp>
      </p:grpSp>
      <p:sp>
        <p:nvSpPr>
          <p:cNvPr id="9" name="Freeform 9"/>
          <p:cNvSpPr/>
          <p:nvPr/>
        </p:nvSpPr>
        <p:spPr>
          <a:xfrm>
            <a:off x="11270559" y="3971868"/>
            <a:ext cx="5220213" cy="5243702"/>
          </a:xfrm>
          <a:custGeom>
            <a:avLst/>
            <a:gdLst/>
            <a:ahLst/>
            <a:cxnLst/>
            <a:rect l="l" t="t" r="r" b="b"/>
            <a:pathLst>
              <a:path w="5220213" h="5243702">
                <a:moveTo>
                  <a:pt x="0" y="0"/>
                </a:moveTo>
                <a:lnTo>
                  <a:pt x="5220213" y="0"/>
                </a:lnTo>
                <a:lnTo>
                  <a:pt x="5220213" y="5243702"/>
                </a:lnTo>
                <a:lnTo>
                  <a:pt x="0" y="52437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92" t="-135" r="-292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2422327" y="194178"/>
            <a:ext cx="13443347" cy="109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0"/>
              </a:lnSpc>
            </a:pPr>
            <a:r>
              <a:rPr lang="en-US" sz="6400">
                <a:solidFill>
                  <a:srgbClr val="000000"/>
                </a:solidFill>
                <a:latin typeface="Merriweather Bold" panose="00000800000000000000"/>
              </a:rPr>
              <a:t>Розширена постановка задачі </a:t>
            </a:r>
            <a:endParaRPr lang="en-US" sz="6400">
              <a:solidFill>
                <a:srgbClr val="000000"/>
              </a:solidFill>
              <a:latin typeface="Merriweather Bold" panose="0000080000000000000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719373" y="1694996"/>
            <a:ext cx="16769725" cy="24972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70"/>
              </a:lnSpc>
            </a:pPr>
            <a:r>
              <a:rPr lang="en-US" sz="2835">
                <a:solidFill>
                  <a:srgbClr val="000000"/>
                </a:solidFill>
                <a:latin typeface="Merriweather Bold" panose="00000800000000000000"/>
              </a:rPr>
              <a:t>Було поставлено завдання</a:t>
            </a:r>
            <a:r>
              <a:rPr lang="en-US" sz="2835">
                <a:solidFill>
                  <a:srgbClr val="000000"/>
                </a:solidFill>
                <a:latin typeface="Merriweather" panose="00000500000000000000"/>
              </a:rPr>
              <a:t> створення веб-застосунку, що буде аналогом “Матриці Долі”</a:t>
            </a:r>
            <a:endParaRPr lang="en-US" sz="2835">
              <a:solidFill>
                <a:srgbClr val="000000"/>
              </a:solidFill>
              <a:latin typeface="Merriweather" panose="00000500000000000000"/>
            </a:endParaRPr>
          </a:p>
          <a:p>
            <a:pPr>
              <a:lnSpc>
                <a:spcPts val="3970"/>
              </a:lnSpc>
            </a:pPr>
            <a:r>
              <a:rPr lang="en-US" sz="2835">
                <a:solidFill>
                  <a:srgbClr val="000000"/>
                </a:solidFill>
                <a:latin typeface="Merriweather Bold" panose="00000800000000000000"/>
              </a:rPr>
              <a:t>Основна мета програми</a:t>
            </a:r>
            <a:r>
              <a:rPr lang="en-US" sz="2835">
                <a:solidFill>
                  <a:srgbClr val="000000"/>
                </a:solidFill>
                <a:latin typeface="Merriweather" panose="00000500000000000000"/>
              </a:rPr>
              <a:t> - обчислення та відображення матриці долі користувача, а також забезпечення можливості збереження цієї матриці у форматі PDF.</a:t>
            </a:r>
            <a:endParaRPr lang="en-US" sz="2835">
              <a:solidFill>
                <a:srgbClr val="000000"/>
              </a:solidFill>
              <a:latin typeface="Merriweather" panose="00000500000000000000"/>
            </a:endParaRPr>
          </a:p>
          <a:p>
            <a:pPr>
              <a:lnSpc>
                <a:spcPts val="425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2944498" y="1688109"/>
            <a:ext cx="7097821" cy="5552092"/>
            <a:chOff x="0" y="0"/>
            <a:chExt cx="1145014" cy="8956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45014" cy="895659"/>
            </a:xfrm>
            <a:custGeom>
              <a:avLst/>
              <a:gdLst/>
              <a:ahLst/>
              <a:cxnLst/>
              <a:rect l="l" t="t" r="r" b="b"/>
              <a:pathLst>
                <a:path w="1145014" h="895659">
                  <a:moveTo>
                    <a:pt x="984994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735639"/>
                  </a:lnTo>
                  <a:lnTo>
                    <a:pt x="160020" y="895659"/>
                  </a:lnTo>
                  <a:lnTo>
                    <a:pt x="984994" y="895659"/>
                  </a:lnTo>
                  <a:lnTo>
                    <a:pt x="1145014" y="735639"/>
                  </a:lnTo>
                  <a:lnTo>
                    <a:pt x="1145014" y="160020"/>
                  </a:lnTo>
                  <a:lnTo>
                    <a:pt x="984994" y="0"/>
                  </a:lnTo>
                  <a:close/>
                </a:path>
              </a:pathLst>
            </a:custGeom>
            <a:solidFill>
              <a:srgbClr val="F6956A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63500" y="44450"/>
              <a:ext cx="1018014" cy="7877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>
                <a:lnSpc>
                  <a:spcPts val="4290"/>
                </a:lnSpc>
              </a:pPr>
              <a:r>
                <a:rPr lang="en-US" sz="3300">
                  <a:solidFill>
                    <a:srgbClr val="000000"/>
                  </a:solidFill>
                  <a:latin typeface="TT Phobos Bold" panose="02000803060000020004"/>
                </a:rPr>
                <a:t>XAML</a:t>
              </a:r>
              <a:endParaRPr lang="en-US" sz="3300">
                <a:solidFill>
                  <a:srgbClr val="000000"/>
                </a:solidFill>
                <a:latin typeface="TT Phobos Bold" panose="02000803060000020004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8273309" y="1688109"/>
            <a:ext cx="7070193" cy="5552092"/>
            <a:chOff x="0" y="0"/>
            <a:chExt cx="1140557" cy="89565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40557" cy="895659"/>
            </a:xfrm>
            <a:custGeom>
              <a:avLst/>
              <a:gdLst/>
              <a:ahLst/>
              <a:cxnLst/>
              <a:rect l="l" t="t" r="r" b="b"/>
              <a:pathLst>
                <a:path w="1140557" h="895659">
                  <a:moveTo>
                    <a:pt x="980537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735639"/>
                  </a:lnTo>
                  <a:lnTo>
                    <a:pt x="160020" y="895659"/>
                  </a:lnTo>
                  <a:lnTo>
                    <a:pt x="980537" y="895659"/>
                  </a:lnTo>
                  <a:lnTo>
                    <a:pt x="1140557" y="735639"/>
                  </a:lnTo>
                  <a:lnTo>
                    <a:pt x="1140557" y="160020"/>
                  </a:lnTo>
                  <a:lnTo>
                    <a:pt x="980537" y="0"/>
                  </a:lnTo>
                  <a:close/>
                </a:path>
              </a:pathLst>
            </a:custGeom>
            <a:solidFill>
              <a:srgbClr val="E0D2E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63500" y="44450"/>
              <a:ext cx="1013557" cy="7877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r">
                <a:lnSpc>
                  <a:spcPts val="4290"/>
                </a:lnSpc>
              </a:pPr>
              <a:r>
                <a:rPr lang="en-US" sz="3300">
                  <a:solidFill>
                    <a:srgbClr val="000000"/>
                  </a:solidFill>
                  <a:latin typeface="TT Phobos Bold" panose="02000803060000020004"/>
                </a:rPr>
                <a:t>Cs  </a:t>
              </a:r>
              <a:endParaRPr lang="en-US" sz="3300">
                <a:solidFill>
                  <a:srgbClr val="000000"/>
                </a:solidFill>
                <a:latin typeface="TT Phobos Bold" panose="02000803060000020004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 rot="0">
            <a:off x="5569673" y="963363"/>
            <a:ext cx="7148655" cy="7001583"/>
            <a:chOff x="0" y="0"/>
            <a:chExt cx="889136" cy="87084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89136" cy="870843"/>
            </a:xfrm>
            <a:custGeom>
              <a:avLst/>
              <a:gdLst/>
              <a:ahLst/>
              <a:cxnLst/>
              <a:rect l="l" t="t" r="r" b="b"/>
              <a:pathLst>
                <a:path w="889136" h="870843">
                  <a:moveTo>
                    <a:pt x="651011" y="0"/>
                  </a:moveTo>
                  <a:lnTo>
                    <a:pt x="889136" y="238125"/>
                  </a:lnTo>
                  <a:lnTo>
                    <a:pt x="889136" y="632718"/>
                  </a:lnTo>
                  <a:lnTo>
                    <a:pt x="651011" y="870843"/>
                  </a:lnTo>
                  <a:lnTo>
                    <a:pt x="238125" y="870843"/>
                  </a:lnTo>
                  <a:lnTo>
                    <a:pt x="0" y="632718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651011" y="0"/>
                  </a:lnTo>
                  <a:close/>
                </a:path>
              </a:pathLst>
            </a:custGeom>
            <a:solidFill>
              <a:srgbClr val="FEFBF5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63500" y="34925"/>
              <a:ext cx="762136" cy="7724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539750" lvl="1" indent="-269875" algn="ctr">
                <a:lnSpc>
                  <a:spcPts val="3250"/>
                </a:lnSpc>
                <a:buFont typeface="Arial" panose="020B0604020202020204"/>
                <a:buChar char="•"/>
              </a:pPr>
              <a:r>
                <a:rPr lang="en-US" sz="2500">
                  <a:solidFill>
                    <a:srgbClr val="000000"/>
                  </a:solidFill>
                  <a:latin typeface="Merriweather Bold" panose="00000800000000000000"/>
                </a:rPr>
                <a:t>Функціональні вимоги : </a:t>
              </a:r>
              <a:endParaRPr lang="en-US" sz="2500">
                <a:solidFill>
                  <a:srgbClr val="000000"/>
                </a:solidFill>
                <a:latin typeface="Merriweather Bold" panose="00000800000000000000"/>
              </a:endParaRPr>
            </a:p>
            <a:p>
              <a:pPr marL="539750" lvl="1" indent="-269875" algn="ctr">
                <a:lnSpc>
                  <a:spcPts val="3250"/>
                </a:lnSpc>
                <a:buFont typeface="Arial" panose="020B0604020202020204"/>
                <a:buChar char="•"/>
              </a:pPr>
              <a:r>
                <a:rPr lang="en-US" sz="2500">
                  <a:solidFill>
                    <a:srgbClr val="000000"/>
                  </a:solidFill>
                  <a:latin typeface="Merriweather" panose="00000500000000000000"/>
                </a:rPr>
                <a:t>Занесення даних користувача;</a:t>
              </a:r>
              <a:endParaRPr lang="en-US" sz="2500">
                <a:solidFill>
                  <a:srgbClr val="000000"/>
                </a:solidFill>
                <a:latin typeface="Merriweather" panose="00000500000000000000"/>
              </a:endParaRPr>
            </a:p>
            <a:p>
              <a:pPr marL="539750" lvl="1" indent="-269875" algn="ctr">
                <a:lnSpc>
                  <a:spcPts val="3250"/>
                </a:lnSpc>
                <a:buFont typeface="Arial" panose="020B0604020202020204"/>
                <a:buChar char="•"/>
              </a:pPr>
              <a:r>
                <a:rPr lang="en-US" sz="2500">
                  <a:solidFill>
                    <a:srgbClr val="000000"/>
                  </a:solidFill>
                  <a:latin typeface="Merriweather" panose="00000500000000000000"/>
                </a:rPr>
                <a:t>Вивід інформації;</a:t>
              </a:r>
              <a:endParaRPr lang="en-US" sz="2500">
                <a:solidFill>
                  <a:srgbClr val="000000"/>
                </a:solidFill>
                <a:latin typeface="Merriweather" panose="00000500000000000000"/>
              </a:endParaRPr>
            </a:p>
            <a:p>
              <a:pPr marL="539750" lvl="1" indent="-269875" algn="ctr">
                <a:lnSpc>
                  <a:spcPts val="3250"/>
                </a:lnSpc>
                <a:buFont typeface="Arial" panose="020B0604020202020204"/>
                <a:buChar char="•"/>
              </a:pPr>
              <a:r>
                <a:rPr lang="en-US" sz="2500">
                  <a:solidFill>
                    <a:srgbClr val="000000"/>
                  </a:solidFill>
                  <a:latin typeface="Merriweather" panose="00000500000000000000"/>
                </a:rPr>
                <a:t>Збереження отриманої інформації;</a:t>
              </a:r>
              <a:endParaRPr lang="en-US" sz="2500">
                <a:solidFill>
                  <a:srgbClr val="000000"/>
                </a:solidFill>
                <a:latin typeface="Merriweather" panose="00000500000000000000"/>
              </a:endParaRPr>
            </a:p>
            <a:p>
              <a:pPr marL="539750" lvl="1" indent="-269875" algn="ctr">
                <a:lnSpc>
                  <a:spcPts val="3250"/>
                </a:lnSpc>
                <a:buFont typeface="Arial" panose="020B0604020202020204"/>
                <a:buChar char="•"/>
              </a:pPr>
              <a:r>
                <a:rPr lang="en-US" sz="2500">
                  <a:solidFill>
                    <a:srgbClr val="000000"/>
                  </a:solidFill>
                  <a:latin typeface="Merriweather Bold" panose="00000800000000000000"/>
                </a:rPr>
                <a:t>Нефункціональні вимоги</a:t>
              </a:r>
              <a:endParaRPr lang="en-US" sz="2500">
                <a:solidFill>
                  <a:srgbClr val="000000"/>
                </a:solidFill>
                <a:latin typeface="Merriweather Bold" panose="00000800000000000000"/>
              </a:endParaRPr>
            </a:p>
            <a:p>
              <a:pPr marL="539750" lvl="1" indent="-269875" algn="ctr">
                <a:lnSpc>
                  <a:spcPts val="3250"/>
                </a:lnSpc>
                <a:buFont typeface="Arial" panose="020B0604020202020204"/>
                <a:buChar char="•"/>
              </a:pPr>
              <a:r>
                <a:rPr lang="en-US" sz="2500">
                  <a:solidFill>
                    <a:srgbClr val="000000"/>
                  </a:solidFill>
                  <a:latin typeface="Merriweather" panose="00000500000000000000"/>
                </a:rPr>
                <a:t>Зовнішній інтерфейс реалізований за допомоою WPF</a:t>
              </a:r>
              <a:endParaRPr lang="en-US" sz="2500">
                <a:solidFill>
                  <a:srgbClr val="000000"/>
                </a:solidFill>
                <a:latin typeface="Merriweather" panose="00000500000000000000"/>
              </a:endParaRPr>
            </a:p>
            <a:p>
              <a:pPr marL="539750" lvl="1" indent="-269875" algn="ctr">
                <a:lnSpc>
                  <a:spcPts val="3250"/>
                </a:lnSpc>
                <a:buFont typeface="Arial" panose="020B0604020202020204"/>
                <a:buChar char="•"/>
              </a:pPr>
              <a:r>
                <a:rPr lang="en-US" sz="2500">
                  <a:solidFill>
                    <a:srgbClr val="000000"/>
                  </a:solidFill>
                  <a:latin typeface="Merriweather" panose="00000500000000000000"/>
                </a:rPr>
                <a:t>Використання паттерну MVVM</a:t>
              </a:r>
              <a:endParaRPr lang="en-US" sz="2500">
                <a:solidFill>
                  <a:srgbClr val="000000"/>
                </a:solidFill>
                <a:latin typeface="Merriweather" panose="00000500000000000000"/>
              </a:endParaRPr>
            </a:p>
            <a:p>
              <a:pPr marL="539750" lvl="1" indent="-269875" algn="ctr">
                <a:lnSpc>
                  <a:spcPts val="3250"/>
                </a:lnSpc>
                <a:buFont typeface="Arial" panose="020B0604020202020204"/>
                <a:buChar char="•"/>
              </a:pPr>
              <a:r>
                <a:rPr lang="en-US" sz="2500">
                  <a:solidFill>
                    <a:srgbClr val="000000"/>
                  </a:solidFill>
                  <a:latin typeface="Merriweather" panose="00000500000000000000"/>
                </a:rPr>
                <a:t>Додаток багатовіконний</a:t>
              </a:r>
              <a:endParaRPr lang="en-US" sz="2500">
                <a:solidFill>
                  <a:srgbClr val="000000"/>
                </a:solidFill>
                <a:latin typeface="Merriweather" panose="00000500000000000000"/>
              </a:endParaR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3295901" y="226168"/>
            <a:ext cx="14612437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000000"/>
                </a:solidFill>
                <a:latin typeface="Merriweather Bold" panose="00000800000000000000"/>
              </a:rPr>
              <a:t>Аналіз технічного завдання </a:t>
            </a:r>
            <a:endParaRPr lang="en-US" sz="6500">
              <a:solidFill>
                <a:srgbClr val="000000"/>
              </a:solidFill>
              <a:latin typeface="Merriweather Bold" panose="00000800000000000000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4588775" y="7584530"/>
            <a:ext cx="8915281" cy="447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90"/>
              </a:lnSpc>
            </a:pPr>
            <a:r>
              <a:rPr lang="en-US" sz="2635">
                <a:solidFill>
                  <a:srgbClr val="000000"/>
                </a:solidFill>
                <a:latin typeface="Merriweather Bold" panose="00000800000000000000"/>
              </a:rPr>
              <a:t>Розмежування задач між виконавцями проекту</a:t>
            </a:r>
            <a:endParaRPr lang="en-US" sz="2635">
              <a:solidFill>
                <a:srgbClr val="000000"/>
              </a:solidFill>
              <a:latin typeface="Merriweather Bold" panose="00000800000000000000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421110" y="8166735"/>
            <a:ext cx="18089315" cy="176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Merriweather" panose="00000500000000000000"/>
              </a:rPr>
              <a:t>Куктенко Олександра: працює з XAML кодом, розробляє інтерфейс та дизайн.</a:t>
            </a:r>
            <a:endParaRPr lang="en-US" sz="2500">
              <a:solidFill>
                <a:srgbClr val="000000"/>
              </a:solidFill>
              <a:latin typeface="Merriweather" panose="00000500000000000000"/>
            </a:endParaRPr>
          </a:p>
          <a:p>
            <a:pPr algn="ctr">
              <a:lnSpc>
                <a:spcPts val="2940"/>
              </a:lnSpc>
            </a:pPr>
          </a:p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Merriweather" panose="00000500000000000000"/>
              </a:rPr>
              <a:t>Бутник Дмитро: працює з CS кодом, розробляє та відлагоджує функціонал.</a:t>
            </a:r>
            <a:endParaRPr lang="en-US" sz="2500">
              <a:solidFill>
                <a:srgbClr val="000000"/>
              </a:solidFill>
              <a:latin typeface="Merriweather" panose="00000500000000000000"/>
            </a:endParaRPr>
          </a:p>
          <a:p>
            <a:pPr algn="ctr">
              <a:lnSpc>
                <a:spcPts val="420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766724" y="1763729"/>
            <a:ext cx="8754553" cy="7998764"/>
          </a:xfrm>
          <a:custGeom>
            <a:avLst/>
            <a:gdLst/>
            <a:ahLst/>
            <a:cxnLst/>
            <a:rect l="l" t="t" r="r" b="b"/>
            <a:pathLst>
              <a:path w="8754553" h="7998764">
                <a:moveTo>
                  <a:pt x="0" y="0"/>
                </a:moveTo>
                <a:lnTo>
                  <a:pt x="8754552" y="0"/>
                </a:lnTo>
                <a:lnTo>
                  <a:pt x="8754552" y="7998764"/>
                </a:lnTo>
                <a:lnTo>
                  <a:pt x="0" y="7998764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743200" y="571500"/>
            <a:ext cx="13290550" cy="8794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60"/>
              </a:lnSpc>
              <a:spcBef>
                <a:spcPct val="0"/>
              </a:spcBef>
            </a:pPr>
            <a:r>
              <a:rPr lang="en-US" sz="4900">
                <a:solidFill>
                  <a:srgbClr val="000000"/>
                </a:solidFill>
                <a:latin typeface="Merriweather Bold" panose="00000800000000000000"/>
              </a:rPr>
              <a:t>Функціональна схема програми</a:t>
            </a:r>
            <a:endParaRPr lang="en-US" sz="4900">
              <a:solidFill>
                <a:srgbClr val="000000"/>
              </a:solidFill>
              <a:latin typeface="Merriweather Bold" panose="0000080000000000000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924764" y="1761091"/>
            <a:ext cx="6438472" cy="7960537"/>
          </a:xfrm>
          <a:custGeom>
            <a:avLst/>
            <a:gdLst/>
            <a:ahLst/>
            <a:cxnLst/>
            <a:rect l="l" t="t" r="r" b="b"/>
            <a:pathLst>
              <a:path w="6438472" h="7960537">
                <a:moveTo>
                  <a:pt x="0" y="0"/>
                </a:moveTo>
                <a:lnTo>
                  <a:pt x="6438472" y="0"/>
                </a:lnTo>
                <a:lnTo>
                  <a:pt x="6438472" y="7960537"/>
                </a:lnTo>
                <a:lnTo>
                  <a:pt x="0" y="7960537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800600" y="479425"/>
            <a:ext cx="8621395" cy="8972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Merriweather Bold" panose="00000800000000000000"/>
              </a:rPr>
              <a:t>Діаграма класів вікон</a:t>
            </a:r>
            <a:endParaRPr lang="en-US" sz="5000">
              <a:solidFill>
                <a:srgbClr val="000000"/>
              </a:solidFill>
              <a:latin typeface="Merriweather Bold" panose="0000080000000000000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302429" y="1921613"/>
            <a:ext cx="11683143" cy="7336687"/>
          </a:xfrm>
          <a:custGeom>
            <a:avLst/>
            <a:gdLst/>
            <a:ahLst/>
            <a:cxnLst/>
            <a:rect l="l" t="t" r="r" b="b"/>
            <a:pathLst>
              <a:path w="11683143" h="7336687">
                <a:moveTo>
                  <a:pt x="0" y="0"/>
                </a:moveTo>
                <a:lnTo>
                  <a:pt x="11683142" y="0"/>
                </a:lnTo>
                <a:lnTo>
                  <a:pt x="11683142" y="7336687"/>
                </a:lnTo>
                <a:lnTo>
                  <a:pt x="0" y="7336687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883003" y="596582"/>
            <a:ext cx="4521994" cy="778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40"/>
              </a:lnSpc>
              <a:spcBef>
                <a:spcPct val="0"/>
              </a:spcBef>
            </a:pPr>
            <a:r>
              <a:rPr lang="en-US" sz="4600">
                <a:solidFill>
                  <a:srgbClr val="000000"/>
                </a:solidFill>
                <a:latin typeface="Merriweather Bold" panose="00000800000000000000"/>
              </a:rPr>
              <a:t>Головне вікно</a:t>
            </a:r>
            <a:endParaRPr lang="en-US" sz="4600">
              <a:solidFill>
                <a:srgbClr val="000000"/>
              </a:solidFill>
              <a:latin typeface="Merriweather Bold" panose="0000080000000000000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254940" y="1861970"/>
            <a:ext cx="11778120" cy="7396330"/>
          </a:xfrm>
          <a:custGeom>
            <a:avLst/>
            <a:gdLst/>
            <a:ahLst/>
            <a:cxnLst/>
            <a:rect l="l" t="t" r="r" b="b"/>
            <a:pathLst>
              <a:path w="11778120" h="7396330">
                <a:moveTo>
                  <a:pt x="0" y="0"/>
                </a:moveTo>
                <a:lnTo>
                  <a:pt x="11778120" y="0"/>
                </a:lnTo>
                <a:lnTo>
                  <a:pt x="11778120" y="7396330"/>
                </a:lnTo>
                <a:lnTo>
                  <a:pt x="0" y="739633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124200" y="962025"/>
            <a:ext cx="11608435" cy="65659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ctr">
              <a:lnSpc>
                <a:spcPts val="5180"/>
              </a:lnSpc>
              <a:spcBef>
                <a:spcPct val="0"/>
              </a:spcBef>
            </a:pPr>
            <a:r>
              <a:rPr lang="en-US" sz="3700">
                <a:solidFill>
                  <a:srgbClr val="000000"/>
                </a:solidFill>
                <a:latin typeface="Merriweather Bold" panose="00000800000000000000"/>
              </a:rPr>
              <a:t>Головне</a:t>
            </a:r>
            <a:r>
              <a:rPr lang="en-US" sz="3700">
                <a:solidFill>
                  <a:srgbClr val="000000"/>
                </a:solidFill>
                <a:latin typeface="Merriweather Bold" panose="00000800000000000000"/>
              </a:rPr>
              <a:t> вікно: індивідуальна матриця</a:t>
            </a:r>
            <a:endParaRPr lang="en-US" sz="3700">
              <a:solidFill>
                <a:srgbClr val="000000"/>
              </a:solidFill>
              <a:latin typeface="Merriweather Bold" panose="0000080000000000000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468583" y="2087800"/>
            <a:ext cx="11350835" cy="7170500"/>
          </a:xfrm>
          <a:custGeom>
            <a:avLst/>
            <a:gdLst/>
            <a:ahLst/>
            <a:cxnLst/>
            <a:rect l="l" t="t" r="r" b="b"/>
            <a:pathLst>
              <a:path w="11350835" h="7170500">
                <a:moveTo>
                  <a:pt x="0" y="0"/>
                </a:moveTo>
                <a:lnTo>
                  <a:pt x="11350834" y="0"/>
                </a:lnTo>
                <a:lnTo>
                  <a:pt x="11350834" y="7170500"/>
                </a:lnTo>
                <a:lnTo>
                  <a:pt x="0" y="71705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606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038600" y="952500"/>
            <a:ext cx="10330180" cy="66103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Merriweather Bold" panose="00000800000000000000"/>
              </a:rPr>
              <a:t>Головне </a:t>
            </a:r>
            <a:r>
              <a:rPr lang="en-US" sz="3600">
                <a:solidFill>
                  <a:srgbClr val="000000"/>
                </a:solidFill>
                <a:latin typeface="Merriweather Bold" panose="00000800000000000000"/>
              </a:rPr>
              <a:t>вікно: матриця сумісності</a:t>
            </a:r>
            <a:endParaRPr lang="en-US" sz="3600">
              <a:solidFill>
                <a:srgbClr val="000000"/>
              </a:solidFill>
              <a:latin typeface="Merriweather Bold" panose="0000080000000000000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571826" y="1802009"/>
            <a:ext cx="11144348" cy="7456291"/>
          </a:xfrm>
          <a:custGeom>
            <a:avLst/>
            <a:gdLst/>
            <a:ahLst/>
            <a:cxnLst/>
            <a:rect l="l" t="t" r="r" b="b"/>
            <a:pathLst>
              <a:path w="11144348" h="7456291">
                <a:moveTo>
                  <a:pt x="0" y="0"/>
                </a:moveTo>
                <a:lnTo>
                  <a:pt x="11144348" y="0"/>
                </a:lnTo>
                <a:lnTo>
                  <a:pt x="11144348" y="7456291"/>
                </a:lnTo>
                <a:lnTo>
                  <a:pt x="0" y="7456291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752340" y="800100"/>
            <a:ext cx="8783320" cy="57404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Merriweather Bold" panose="00000800000000000000"/>
              </a:rPr>
              <a:t>В</a:t>
            </a:r>
            <a:r>
              <a:rPr lang="en-US" sz="3600">
                <a:solidFill>
                  <a:srgbClr val="000000"/>
                </a:solidFill>
                <a:latin typeface="Merriweather Bold" panose="00000800000000000000"/>
              </a:rPr>
              <a:t>ікно детальної інформації</a:t>
            </a:r>
            <a:endParaRPr lang="en-US" sz="3600">
              <a:solidFill>
                <a:srgbClr val="000000"/>
              </a:solidFill>
              <a:latin typeface="Merriweather Bold" panose="0000080000000000000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1318</Words>
  <Application>WPS Presentation</Application>
  <PresentationFormat>On-screen Show (4:3)</PresentationFormat>
  <Paragraphs>66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3" baseType="lpstr">
      <vt:lpstr>Arial</vt:lpstr>
      <vt:lpstr>SimSun</vt:lpstr>
      <vt:lpstr>Wingdings</vt:lpstr>
      <vt:lpstr>Merriweather</vt:lpstr>
      <vt:lpstr>Merriweather Bold</vt:lpstr>
      <vt:lpstr>Arial</vt:lpstr>
      <vt:lpstr>TT Phobos Bold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Beige Pastel Orange Pastel Purple Professional Gradients College Thesis Education Presentation</dc:title>
  <dc:creator/>
  <cp:lastModifiedBy>Alexandra Kuktenko</cp:lastModifiedBy>
  <cp:revision>2</cp:revision>
  <dcterms:created xsi:type="dcterms:W3CDTF">2006-08-16T00:00:00Z</dcterms:created>
  <dcterms:modified xsi:type="dcterms:W3CDTF">2023-12-07T08:55:14Z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9FE49DB36BA84BA5B1B45AC50BA43568_13</vt:lpwstr>
  </property>
  <property fmtid="{D5CDD505-2E9C-101B-9397-08002B2CF9AE}" pid="3" name="KSOProductBuildVer">
    <vt:lpwstr>1049-12.2.0.13306</vt:lpwstr>
  </property>
</Properties>
</file>

<file path=docProps/thumbnail.jpeg>
</file>